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8" r:id="rId2"/>
    <p:sldId id="269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13" autoAdjust="0"/>
    <p:restoredTop sz="94660"/>
  </p:normalViewPr>
  <p:slideViewPr>
    <p:cSldViewPr>
      <p:cViewPr varScale="1">
        <p:scale>
          <a:sx n="109" d="100"/>
          <a:sy n="109" d="100"/>
        </p:scale>
        <p:origin x="1686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B4C71EC6-210F-42DE-9C53-41977AD35B3D}" type="datetimeFigureOut">
              <a:rPr lang="ru-RU" smtClean="0"/>
              <a:t>08.02.2021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Прямоугольник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Прямоугольник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Равнобедренный треугольник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08.02.2021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Объект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08.02.2021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6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Объект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08.02.2021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8" name="Прямая соединительная линия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Прямая соединительная линия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Равнобедренный треугольник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1435" y="188641"/>
            <a:ext cx="5528878" cy="864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7904" y="1052737"/>
            <a:ext cx="2016225" cy="12961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51434" y="2564905"/>
            <a:ext cx="5672893" cy="1440160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1043608" y="4675495"/>
            <a:ext cx="810039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Тема </a:t>
            </a:r>
            <a:r>
              <a:rPr lang="ru-RU" sz="2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12</a:t>
            </a:r>
            <a:r>
              <a:rPr lang="ru-RU" sz="2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ru-RU" sz="2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Прогнозирование денежного потока инвестиционного проекта.</a:t>
            </a:r>
            <a:endParaRPr lang="ru-RU" sz="24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5563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У</a:t>
            </a:r>
            <a:r>
              <a:rPr lang="ru-RU" dirty="0" smtClean="0"/>
              <a:t>чет </a:t>
            </a:r>
            <a:r>
              <a:rPr lang="ru-RU" dirty="0"/>
              <a:t>релевантных денежных потоков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учет </a:t>
            </a:r>
            <a:r>
              <a:rPr lang="ru-RU" dirty="0"/>
              <a:t>всех наиболее существенных последствий проекта, то есть при определении эффективности инвестиционного проекта должны рассматриваться все изменения, происходящие на предприятии в результате его реализации. </a:t>
            </a: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056" y="3068960"/>
            <a:ext cx="3266273" cy="33281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37344029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Вывод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От </a:t>
            </a:r>
            <a:r>
              <a:rPr lang="ru-RU" dirty="0"/>
              <a:t>того, насколько точно рассчитан экономический эффект инвестиционного проекта, во многом зависит будущий успех компании, а оценка ожидаемого денежного потока является одной из главных задач в этом процессе. Если денежный поток рассчитать неправильно, то любой метод оценки инвестиционного проекта даст неверный результат, из-за чего эффективный проект может быть отвергнут как убыточный, а экономически невыгодный принят за сверхприбыльный. Именно поэтому </a:t>
            </a:r>
            <a:r>
              <a:rPr lang="ru-RU" u="sng" dirty="0"/>
              <a:t>важно грамотно оценить денежный поток инвестиционного проекта </a:t>
            </a:r>
            <a:r>
              <a:rPr lang="ru-RU" dirty="0"/>
              <a:t>компании.</a:t>
            </a:r>
          </a:p>
        </p:txBody>
      </p:sp>
    </p:spTree>
    <p:extLst>
      <p:ext uri="{BB962C8B-B14F-4D97-AF65-F5344CB8AC3E}">
        <p14:creationId xmlns:p14="http://schemas.microsoft.com/office/powerpoint/2010/main" val="24541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Вопросы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Что такое денежный </a:t>
            </a:r>
            <a:r>
              <a:rPr lang="ru-RU" dirty="0"/>
              <a:t>поток </a:t>
            </a:r>
            <a:r>
              <a:rPr lang="ru-RU" dirty="0" smtClean="0"/>
              <a:t>инвестиционного проекта</a:t>
            </a:r>
            <a:r>
              <a:rPr lang="ru-RU" dirty="0"/>
              <a:t>? </a:t>
            </a:r>
            <a:endParaRPr lang="ru-RU" dirty="0" smtClean="0"/>
          </a:p>
          <a:p>
            <a:r>
              <a:rPr lang="ru-RU" dirty="0" smtClean="0"/>
              <a:t>Из каких видов </a:t>
            </a:r>
            <a:r>
              <a:rPr lang="ru-RU" dirty="0"/>
              <a:t>деятельности состоит денежный поток инвестиционного проекта ? </a:t>
            </a:r>
          </a:p>
          <a:p>
            <a:r>
              <a:rPr lang="ru-RU" dirty="0" smtClean="0"/>
              <a:t>Что такое прогнозные цены</a:t>
            </a:r>
            <a:r>
              <a:rPr lang="ru-RU" dirty="0"/>
              <a:t>? </a:t>
            </a:r>
          </a:p>
        </p:txBody>
      </p:sp>
    </p:spTree>
    <p:extLst>
      <p:ext uri="{BB962C8B-B14F-4D97-AF65-F5344CB8AC3E}">
        <p14:creationId xmlns:p14="http://schemas.microsoft.com/office/powerpoint/2010/main" val="2836260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>
            <a:spLocks noChangeArrowheads="1"/>
          </p:cNvSpPr>
          <p:nvPr/>
        </p:nvSpPr>
        <p:spPr bwMode="auto">
          <a:xfrm>
            <a:off x="1043608" y="332657"/>
            <a:ext cx="7128792" cy="6001643"/>
          </a:xfrm>
          <a:prstGeom prst="rect">
            <a:avLst/>
          </a:prstGeom>
          <a:solidFill>
            <a:srgbClr val="70AD47">
              <a:lumMod val="40000"/>
              <a:lumOff val="60000"/>
            </a:srgb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План лекции</a:t>
            </a:r>
          </a:p>
          <a:p>
            <a:pPr marL="457200" indent="-457200" algn="just">
              <a:buAutoNum type="arabicPeriod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Основные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этапы оценки денежного потока. </a:t>
            </a:r>
          </a:p>
          <a:p>
            <a:pPr marL="457200" indent="-457200" algn="just">
              <a:buAutoNum type="arabicPeriod"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Классификация инвестиционных проектов. </a:t>
            </a:r>
          </a:p>
          <a:p>
            <a:pPr marL="457200" indent="-457200" algn="just">
              <a:buAutoNum type="arabicPeriod"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Методы оценки эффективности инвестиционного проекта.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400" b="1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kumimoji="0" lang="ru-RU" sz="24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Цель лекции: </a:t>
            </a:r>
            <a:r>
              <a:rPr kumimoji="0" lang="ru-RU" sz="24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ознакомить студентов с м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етодами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оценки эффективности инвестиционного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проекта.</a:t>
            </a:r>
            <a:endParaRPr kumimoji="0" lang="ru-RU" sz="2400" b="0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400" b="1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Результаты: </a:t>
            </a:r>
          </a:p>
          <a:p>
            <a:pPr lvl="0" algn="just"/>
            <a:r>
              <a:rPr kumimoji="0" lang="ru-RU" sz="24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Формирование </a:t>
            </a:r>
            <a:r>
              <a:rPr lang="ru-RU" sz="2400" kern="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профессиональных </a:t>
            </a:r>
            <a:r>
              <a:rPr lang="ru-RU" sz="2400" kern="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компетенций по методологии </a:t>
            </a:r>
            <a:r>
              <a:rPr lang="ru-RU" sz="2400" kern="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оценки эффективности инвестиционного проекта.</a:t>
            </a:r>
            <a:endParaRPr kumimoji="0" lang="ru-RU" sz="2400" b="0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400" b="0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400" b="0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400" b="0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87642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mph" presetSubtype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6" dur="indefinite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7" dur="indefinite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8" dur="indefinite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mph" presetSubtype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12" dur="indefinite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13" dur="indefinite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14" dur="indefinite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" presetClass="emph" presetSubtype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18" dur="indefinite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19" dur="indefinite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20" dur="indefinite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" presetClass="emph" presetSubtype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24" dur="indefinite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25" dur="indefinite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26" dur="indefinite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" presetClass="emph" presetSubtype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30" dur="indefinite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31" dur="indefinite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32" dur="indefinite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mph" presetSubtype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36" dur="indefinite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37" dur="indefinite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38" dur="indefinite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Денежный поток </a:t>
            </a:r>
            <a:r>
              <a:rPr lang="ru-RU" dirty="0" smtClean="0"/>
              <a:t>инвестиционного </a:t>
            </a:r>
            <a:r>
              <a:rPr lang="ru-RU" dirty="0"/>
              <a:t>проекта 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/>
              <a:t>Денежный поток включает:</a:t>
            </a:r>
          </a:p>
          <a:p>
            <a:r>
              <a:rPr lang="ru-RU" dirty="0"/>
              <a:t>- чистую прибыль после уплаты налогов;</a:t>
            </a:r>
          </a:p>
          <a:p>
            <a:r>
              <a:rPr lang="ru-RU" dirty="0"/>
              <a:t>- амортизационные отчисления, прирост (уменьшение) оборотного капитала;</a:t>
            </a:r>
          </a:p>
          <a:p>
            <a:r>
              <a:rPr lang="ru-RU" dirty="0"/>
              <a:t>- прирост (уменьшение) инвестиций;</a:t>
            </a:r>
          </a:p>
          <a:p>
            <a:r>
              <a:rPr lang="ru-RU" dirty="0"/>
              <a:t>- прирост (уменьшение) долгосрочной задолженности.</a:t>
            </a:r>
          </a:p>
          <a:p>
            <a:endParaRPr lang="ru-RU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4221088"/>
            <a:ext cx="2952750" cy="2047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0071" y="4221088"/>
            <a:ext cx="2047875" cy="2047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750187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Инвестиционная деятельность 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251520" y="4941168"/>
            <a:ext cx="8229600" cy="4937760"/>
          </a:xfrm>
        </p:spPr>
        <p:txBody>
          <a:bodyPr/>
          <a:lstStyle/>
          <a:p>
            <a:r>
              <a:rPr lang="ru-RU" dirty="0"/>
              <a:t>Приток денежных средств по финансовой деятельности может обеспечиваться за счет внешних источников финансирования по отношению к </a:t>
            </a:r>
            <a:r>
              <a:rPr lang="ru-RU" dirty="0" smtClean="0"/>
              <a:t>проекту.</a:t>
            </a:r>
            <a:endParaRPr lang="ru-RU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1340768"/>
            <a:ext cx="5460057" cy="35573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84237303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Надежность прогноза денежных средств зависит от: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- точности расчета сумм капитальных затрат в течение всего срока реализации затрат на создание оборотного капитала по инвестиционной деятельности;</a:t>
            </a:r>
          </a:p>
          <a:p>
            <a:r>
              <a:rPr lang="ru-RU" dirty="0"/>
              <a:t>- </a:t>
            </a:r>
            <a:r>
              <a:rPr lang="ru-RU" dirty="0" smtClean="0"/>
              <a:t>точности </a:t>
            </a:r>
            <a:r>
              <a:rPr lang="ru-RU" dirty="0"/>
              <a:t>прогноза продаж, по данным которого он построен, и расчета необходимых затрат на производство и реализацию продукции (по операционной деятельности);</a:t>
            </a:r>
          </a:p>
          <a:p>
            <a:r>
              <a:rPr lang="ru-RU" dirty="0"/>
              <a:t>- </a:t>
            </a:r>
            <a:r>
              <a:rPr lang="ru-RU" dirty="0" smtClean="0"/>
              <a:t>расчета </a:t>
            </a:r>
            <a:r>
              <a:rPr lang="ru-RU" dirty="0"/>
              <a:t>суммы денежных средств, необходимых для реализации инвестиционного проекта на каждом шаге его осуществления (по финансовой деятельности).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297715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Базисная цена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/>
              <a:t>Под базисной ценой понимается цена на конкретный продукт (работу, услугу), сложившаяся в народном хозяйстве на определенный момент времени, заложенная в инвестиционный проект без учета инфляции</a:t>
            </a:r>
            <a:r>
              <a:rPr lang="ru-RU" dirty="0" smtClean="0"/>
              <a:t>. </a:t>
            </a:r>
            <a:endParaRPr lang="ru-RU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824" y="3140968"/>
            <a:ext cx="4803626" cy="30555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34033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Прогнозные цены 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/>
              <a:t>Прогнозная цена определяется путем умножения базисной цены на индекс возможного изменения цен в конце расчетного периода.</a:t>
            </a: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2924944"/>
            <a:ext cx="5774953" cy="3258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384563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Основные этапы </a:t>
            </a:r>
            <a:r>
              <a:rPr lang="ru-RU" dirty="0"/>
              <a:t>оценки денежного потока 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/>
              <a:t>1. Выбор модели денежного потока.</a:t>
            </a:r>
          </a:p>
          <a:p>
            <a:r>
              <a:rPr lang="ru-RU" dirty="0"/>
              <a:t>2. Определение длительности прогнозного периода действия проекта.</a:t>
            </a:r>
          </a:p>
          <a:p>
            <a:r>
              <a:rPr lang="ru-RU" dirty="0"/>
              <a:t>3. Анализ и прогноз инвестиций.</a:t>
            </a:r>
          </a:p>
          <a:p>
            <a:r>
              <a:rPr lang="ru-RU" dirty="0"/>
              <a:t>4. Анализ и прогноз доходов от действия проекта.</a:t>
            </a:r>
          </a:p>
          <a:p>
            <a:r>
              <a:rPr lang="ru-RU" dirty="0"/>
              <a:t>5. Анализ и прогноз расходов.</a:t>
            </a:r>
          </a:p>
          <a:p>
            <a:r>
              <a:rPr lang="ru-RU" dirty="0"/>
              <a:t>6. Расчет величины денежного потока для каждого года прогнозного периода.</a:t>
            </a:r>
          </a:p>
          <a:p>
            <a:r>
              <a:rPr lang="ru-RU" dirty="0"/>
              <a:t>7. Определение ставки дисконта.</a:t>
            </a:r>
          </a:p>
          <a:p>
            <a:r>
              <a:rPr lang="ru-RU" dirty="0"/>
              <a:t>8. Расчет величины остаточной стоимости активов, созданных в ходе осуществления инвестиционного проекта.</a:t>
            </a:r>
          </a:p>
          <a:p>
            <a:r>
              <a:rPr lang="ru-RU" dirty="0"/>
              <a:t>9. Расчет текущих стоимостей будущих денежных потоков и остаточной стоимости активов, созданных в ходе осуществления инвестиционного проекта.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26403184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Оценка эффективности инвестиционного проекта 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/>
              <a:t>основывается на будущих денежных потоках. Поэтому важной задачей является выработка прогноза денежного потока на какой-то будущий временной период, начиная с текущего года. </a:t>
            </a: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9792" y="2996952"/>
            <a:ext cx="3456383" cy="34563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02624966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Начальная">
  <a:themeElements>
    <a:clrScheme name="Начальная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Начальная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Начальная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28</TotalTime>
  <Words>494</Words>
  <Application>Microsoft Office PowerPoint</Application>
  <PresentationFormat>Экран (4:3)</PresentationFormat>
  <Paragraphs>47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21" baseType="lpstr">
      <vt:lpstr>Arial</vt:lpstr>
      <vt:lpstr>Bookman Old Style</vt:lpstr>
      <vt:lpstr>Calibri</vt:lpstr>
      <vt:lpstr>Cambria</vt:lpstr>
      <vt:lpstr>Gill Sans MT</vt:lpstr>
      <vt:lpstr>Times New Roman</vt:lpstr>
      <vt:lpstr>Wingdings</vt:lpstr>
      <vt:lpstr>Wingdings 3</vt:lpstr>
      <vt:lpstr>Начальная</vt:lpstr>
      <vt:lpstr>Презентация PowerPoint</vt:lpstr>
      <vt:lpstr>Презентация PowerPoint</vt:lpstr>
      <vt:lpstr>Денежный поток инвестиционного проекта </vt:lpstr>
      <vt:lpstr>Инвестиционная деятельность </vt:lpstr>
      <vt:lpstr>Надежность прогноза денежных средств зависит от:</vt:lpstr>
      <vt:lpstr>Базисная цена</vt:lpstr>
      <vt:lpstr>Прогнозные цены </vt:lpstr>
      <vt:lpstr>Основные этапы оценки денежного потока </vt:lpstr>
      <vt:lpstr>Оценка эффективности инвестиционного проекта </vt:lpstr>
      <vt:lpstr>Учет релевантных денежных потоков</vt:lpstr>
      <vt:lpstr>Вывод</vt:lpstr>
      <vt:lpstr>Вопросы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Прогнозирование денежных потоков предприятия по инвестиционной деятельности</dc:title>
  <dc:creator>Айрана Ооржак</dc:creator>
  <cp:lastModifiedBy>Image&amp;Matros ®</cp:lastModifiedBy>
  <cp:revision>7</cp:revision>
  <dcterms:created xsi:type="dcterms:W3CDTF">2016-05-11T20:04:00Z</dcterms:created>
  <dcterms:modified xsi:type="dcterms:W3CDTF">2021-02-08T01:51:05Z</dcterms:modified>
</cp:coreProperties>
</file>